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</p:sldMasterIdLst>
  <p:notesMasterIdLst>
    <p:notesMasterId r:id="rId61"/>
  </p:notesMasterIdLst>
  <p:sldIdLst>
    <p:sldId id="293" r:id="rId3"/>
    <p:sldId id="375" r:id="rId4"/>
    <p:sldId id="335" r:id="rId5"/>
    <p:sldId id="336" r:id="rId6"/>
    <p:sldId id="380" r:id="rId7"/>
    <p:sldId id="337" r:id="rId8"/>
    <p:sldId id="338" r:id="rId9"/>
    <p:sldId id="339" r:id="rId10"/>
    <p:sldId id="378" r:id="rId11"/>
    <p:sldId id="379" r:id="rId12"/>
    <p:sldId id="381" r:id="rId13"/>
    <p:sldId id="340" r:id="rId14"/>
    <p:sldId id="341" r:id="rId15"/>
    <p:sldId id="376" r:id="rId16"/>
    <p:sldId id="377" r:id="rId17"/>
    <p:sldId id="342" r:id="rId18"/>
    <p:sldId id="343" r:id="rId19"/>
    <p:sldId id="345" r:id="rId20"/>
    <p:sldId id="346" r:id="rId21"/>
    <p:sldId id="350" r:id="rId22"/>
    <p:sldId id="321" r:id="rId23"/>
    <p:sldId id="327" r:id="rId24"/>
    <p:sldId id="333" r:id="rId25"/>
    <p:sldId id="334" r:id="rId26"/>
    <p:sldId id="367" r:id="rId27"/>
    <p:sldId id="347" r:id="rId28"/>
    <p:sldId id="351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62" r:id="rId39"/>
    <p:sldId id="363" r:id="rId40"/>
    <p:sldId id="364" r:id="rId41"/>
    <p:sldId id="365" r:id="rId42"/>
    <p:sldId id="366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30" r:id="rId51"/>
    <p:sldId id="331" r:id="rId52"/>
    <p:sldId id="328" r:id="rId53"/>
    <p:sldId id="309" r:id="rId54"/>
    <p:sldId id="310" r:id="rId55"/>
    <p:sldId id="313" r:id="rId56"/>
    <p:sldId id="314" r:id="rId57"/>
    <p:sldId id="315" r:id="rId58"/>
    <p:sldId id="329" r:id="rId59"/>
    <p:sldId id="279" r:id="rId60"/>
  </p:sldIdLst>
  <p:sldSz cx="9144000" cy="6858000" type="screen4x3"/>
  <p:notesSz cx="6980238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6C7CE"/>
    <a:srgbClr val="F3B7B7"/>
    <a:srgbClr val="251F35"/>
    <a:srgbClr val="091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9" autoAdjust="0"/>
    <p:restoredTop sz="94660"/>
  </p:normalViewPr>
  <p:slideViewPr>
    <p:cSldViewPr>
      <p:cViewPr varScale="1">
        <p:scale>
          <a:sx n="83" d="100"/>
          <a:sy n="83" d="100"/>
        </p:scale>
        <p:origin x="1469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477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3853" y="0"/>
            <a:ext cx="302477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A7B16-6586-4C56-8619-6BF8768F2117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4116388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024" y="4400550"/>
            <a:ext cx="558419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302477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3853" y="8685214"/>
            <a:ext cx="302477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1D950-FC92-41C7-AF10-95944BD0C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1D950-FC92-41C7-AF10-95944BD0C21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87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1D950-FC92-41C7-AF10-95944BD0C21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0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C1D950-FC92-41C7-AF10-95944BD0C21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19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5265057"/>
            <a:ext cx="7772400" cy="933450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6052461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 rot="16200000" flipH="1">
            <a:off x="4533900" y="622698"/>
            <a:ext cx="76200" cy="9144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98333">
                <a:schemeClr val="bg1">
                  <a:lumMod val="65000"/>
                </a:schemeClr>
              </a:gs>
              <a:gs pos="87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hrome_gears.wmv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6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-1"/>
            <a:ext cx="228600" cy="68543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33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1200"/>
            <a:ext cx="2438400" cy="1162050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2667000"/>
            <a:ext cx="5562600" cy="6019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143251"/>
            <a:ext cx="2438400" cy="356235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4552736" y="-2725649"/>
            <a:ext cx="88187" cy="9246741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98333">
                <a:schemeClr val="bg1">
                  <a:lumMod val="85000"/>
                </a:schemeClr>
              </a:gs>
              <a:gs pos="91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hrome_gears_graph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2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7244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7400" y="52911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228600" cy="68543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02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351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16280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11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5265057"/>
            <a:ext cx="7772400" cy="933450"/>
          </a:xfrm>
        </p:spPr>
        <p:txBody>
          <a:bodyPr anchor="b">
            <a:normAutofit/>
          </a:bodyPr>
          <a:lstStyle>
            <a:lvl1pPr algn="r">
              <a:defRPr sz="3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6052461"/>
            <a:ext cx="6400800" cy="685800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 rot="16200000" flipH="1">
            <a:off x="4533900" y="622698"/>
            <a:ext cx="76200" cy="9144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98333">
                <a:schemeClr val="bg1">
                  <a:lumMod val="65000"/>
                </a:schemeClr>
              </a:gs>
              <a:gs pos="87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66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2484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1066800"/>
            <a:ext cx="62484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9079593" y="-3630"/>
            <a:ext cx="0" cy="6937829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568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12560"/>
            <a:ext cx="8229600" cy="792162"/>
          </a:xfrm>
        </p:spPr>
        <p:txBody>
          <a:bodyPr/>
          <a:lstStyle>
            <a:lvl1pPr>
              <a:defRPr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804722"/>
            <a:ext cx="8229600" cy="52578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>
                <a:solidFill>
                  <a:schemeClr val="bg1">
                    <a:lumMod val="10000"/>
                  </a:schemeClr>
                </a:solidFill>
              </a:defRPr>
            </a:lvl1pPr>
            <a:lvl2pPr marL="628650" indent="-171450">
              <a:buFont typeface="Arial" pitchFamily="34" charset="0"/>
              <a:buChar char="•"/>
              <a:defRPr sz="2000">
                <a:solidFill>
                  <a:schemeClr val="bg1">
                    <a:lumMod val="10000"/>
                  </a:schemeClr>
                </a:solidFill>
              </a:defRPr>
            </a:lvl2pPr>
            <a:lvl3pPr marL="1085850" indent="-171450">
              <a:buFont typeface="Arial" pitchFamily="34" charset="0"/>
              <a:buChar char="•"/>
              <a:defRPr sz="1800">
                <a:solidFill>
                  <a:schemeClr val="bg1">
                    <a:lumMod val="10000"/>
                  </a:schemeClr>
                </a:solidFill>
              </a:defRPr>
            </a:lvl3pPr>
            <a:lvl4pPr marL="1543050" indent="-171450">
              <a:buFont typeface="Arial" pitchFamily="34" charset="0"/>
              <a:buChar char="•"/>
              <a:defRPr sz="1600">
                <a:solidFill>
                  <a:schemeClr val="bg1">
                    <a:lumMod val="10000"/>
                  </a:schemeClr>
                </a:solidFill>
              </a:defRPr>
            </a:lvl4pPr>
            <a:lvl5pPr marL="2000250" indent="-171450">
              <a:buFont typeface="Arial" pitchFamily="34" charset="0"/>
              <a:buChar char="•"/>
              <a:defRPr sz="1600">
                <a:solidFill>
                  <a:schemeClr val="bg1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892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7056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33600" y="1143000"/>
            <a:ext cx="67056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77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514600" y="1143000"/>
            <a:ext cx="8229600" cy="5257800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9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2484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1066800"/>
            <a:ext cx="62484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9079593" y="-3630"/>
            <a:ext cx="0" cy="6937829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928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3886200"/>
            <a:ext cx="6248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2386013"/>
            <a:ext cx="6248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855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81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81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228600" cy="68543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39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2838"/>
            <a:ext cx="3962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62400" cy="44957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112838"/>
            <a:ext cx="396395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28800"/>
            <a:ext cx="3963957" cy="44957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7921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920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087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-1"/>
            <a:ext cx="228600" cy="68543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5862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1200"/>
            <a:ext cx="2438400" cy="1162050"/>
          </a:xfrm>
        </p:spPr>
        <p:txBody>
          <a:bodyPr anchor="b"/>
          <a:lstStyle>
            <a:lvl1pPr algn="l">
              <a:defRPr sz="2000" b="1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4200" y="2667000"/>
            <a:ext cx="5562600" cy="6019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143251"/>
            <a:ext cx="2438400" cy="3562350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5400000" flipH="1">
            <a:off x="4552736" y="-2750477"/>
            <a:ext cx="88187" cy="9246741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98333">
                <a:schemeClr val="bg1">
                  <a:lumMod val="85000"/>
                </a:schemeClr>
              </a:gs>
              <a:gs pos="91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977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7244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7400" y="52911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228600" cy="68543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809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885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716280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236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5105400" y="4421222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534400" y="4421222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114800" y="1265272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114800" y="2103472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114800" y="2941672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114800" y="3779872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38400" y="15910"/>
            <a:ext cx="8153400" cy="7921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1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12560"/>
            <a:ext cx="8229600" cy="792162"/>
          </a:xfrm>
        </p:spPr>
        <p:txBody>
          <a:bodyPr/>
          <a:lstStyle>
            <a:lvl1pPr>
              <a:defRPr>
                <a:ln>
                  <a:solidFill>
                    <a:sysClr val="windowText" lastClr="000000"/>
                  </a:solidFill>
                </a:ln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804722"/>
            <a:ext cx="8229600" cy="52578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>
                <a:solidFill>
                  <a:schemeClr val="bg1">
                    <a:lumMod val="10000"/>
                  </a:schemeClr>
                </a:solidFill>
              </a:defRPr>
            </a:lvl1pPr>
            <a:lvl2pPr marL="628650" indent="-171450">
              <a:buFont typeface="Arial" pitchFamily="34" charset="0"/>
              <a:buChar char="•"/>
              <a:defRPr sz="2000">
                <a:solidFill>
                  <a:schemeClr val="bg1">
                    <a:lumMod val="10000"/>
                  </a:schemeClr>
                </a:solidFill>
              </a:defRPr>
            </a:lvl2pPr>
            <a:lvl3pPr marL="1085850" indent="-171450">
              <a:buFont typeface="Arial" pitchFamily="34" charset="0"/>
              <a:buChar char="•"/>
              <a:defRPr sz="1800">
                <a:solidFill>
                  <a:schemeClr val="bg1">
                    <a:lumMod val="10000"/>
                  </a:schemeClr>
                </a:solidFill>
              </a:defRPr>
            </a:lvl3pPr>
            <a:lvl4pPr marL="1543050" indent="-171450">
              <a:buFont typeface="Arial" pitchFamily="34" charset="0"/>
              <a:buChar char="•"/>
              <a:defRPr sz="1600">
                <a:solidFill>
                  <a:schemeClr val="bg1">
                    <a:lumMod val="10000"/>
                  </a:schemeClr>
                </a:solidFill>
              </a:defRPr>
            </a:lvl4pPr>
            <a:lvl5pPr marL="2000250" indent="-171450">
              <a:buFont typeface="Arial" pitchFamily="34" charset="0"/>
              <a:buChar char="•"/>
              <a:defRPr sz="1600">
                <a:solidFill>
                  <a:schemeClr val="bg1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323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986712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986712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060148"/>
            <a:ext cx="3048000" cy="23978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1096962"/>
            <a:ext cx="3429000" cy="23622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2514600" y="3650948"/>
            <a:ext cx="3048000" cy="247521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5715000" y="3687762"/>
            <a:ext cx="3429000" cy="24384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61722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616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1" y="3505200"/>
            <a:ext cx="2514597" cy="28193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314700" y="3505200"/>
            <a:ext cx="2514597" cy="28193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172199" y="3505200"/>
            <a:ext cx="2514597" cy="28193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457201" y="1219200"/>
            <a:ext cx="2514597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314699" y="1219200"/>
            <a:ext cx="25146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172200" y="1219200"/>
            <a:ext cx="25146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722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4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133600" y="274638"/>
            <a:ext cx="67056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33600" y="1143000"/>
            <a:ext cx="67056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96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514600" y="152400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514600" y="1143000"/>
            <a:ext cx="8229600" cy="5257800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3886200"/>
            <a:ext cx="6248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2386013"/>
            <a:ext cx="6248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7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4038600" cy="5181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038600" cy="51816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-1"/>
            <a:ext cx="228600" cy="685437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3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2838"/>
            <a:ext cx="39624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962400" cy="44957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1112838"/>
            <a:ext cx="3963957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28800"/>
            <a:ext cx="3963957" cy="44957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7921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0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ideo" Target="../media/media1.wmv"/><Relationship Id="rId2" Type="http://schemas.openxmlformats.org/officeDocument/2006/relationships/slideLayout" Target="../slideLayouts/slideLayout2.xml"/><Relationship Id="rId16" Type="http://schemas.microsoft.com/office/2007/relationships/media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50000"/>
                <a:lumOff val="50000"/>
              </a:schemeClr>
            </a:gs>
            <a:gs pos="43000">
              <a:schemeClr val="bg1">
                <a:lumMod val="75000"/>
              </a:schemeClr>
            </a:gs>
            <a:gs pos="87000">
              <a:schemeClr val="bg1">
                <a:lumMod val="7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8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38400" y="76200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0" y="868362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1925548" y="0"/>
            <a:ext cx="76200" cy="69342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98333">
                <a:schemeClr val="bg1">
                  <a:lumMod val="65000"/>
                </a:schemeClr>
              </a:gs>
              <a:gs pos="87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hrome_gears_slide.mov">
            <a:hlinkClick r:id="" action="ppaction://media"/>
          </p:cNvPr>
          <p:cNvPicPr>
            <a:picLocks noChangeAspect="1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0" y="0"/>
            <a:ext cx="190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63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3" r:id="rId4"/>
    <p:sldLayoutId id="214748368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ln>
            <a:solidFill>
              <a:sysClr val="windowText" lastClr="000000"/>
            </a:solidFill>
          </a:ln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9000">
              <a:schemeClr val="tx1">
                <a:lumMod val="50000"/>
                <a:lumOff val="50000"/>
              </a:schemeClr>
            </a:gs>
            <a:gs pos="43000">
              <a:schemeClr val="bg1">
                <a:lumMod val="75000"/>
              </a:schemeClr>
            </a:gs>
            <a:gs pos="87000">
              <a:schemeClr val="bg1">
                <a:lumMod val="7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19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38400" y="76200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0" y="868362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1905000" y="0"/>
            <a:ext cx="76200" cy="69342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98333">
                <a:schemeClr val="bg1">
                  <a:lumMod val="65000"/>
                </a:schemeClr>
              </a:gs>
              <a:gs pos="87000">
                <a:schemeClr val="bg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0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17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ln>
            <a:solidFill>
              <a:sysClr val="windowText" lastClr="000000"/>
            </a:solidFill>
          </a:ln>
          <a:solidFill>
            <a:schemeClr val="bg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18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2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Database Corruption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By Stephen Muliokela</a:t>
            </a:r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00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042" y="974726"/>
            <a:ext cx="8864958" cy="5807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DBCC CHECKDB </a:t>
            </a:r>
            <a:r>
              <a:rPr lang="en-US" smtClean="0">
                <a:solidFill>
                  <a:srgbClr val="0C0C0C"/>
                </a:solidFill>
              </a:rPr>
              <a:t>operates on an </a:t>
            </a:r>
            <a:r>
              <a:rPr lang="en-US" dirty="0" smtClean="0">
                <a:solidFill>
                  <a:srgbClr val="0C0C0C"/>
                </a:solidFill>
              </a:rPr>
              <a:t>internal read only database (database snapshot);to prevent </a:t>
            </a:r>
            <a:r>
              <a:rPr lang="en-US" u="sng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blocking</a:t>
            </a:r>
            <a:r>
              <a:rPr lang="en-US" dirty="0" smtClean="0">
                <a:solidFill>
                  <a:srgbClr val="0C0C0C"/>
                </a:solidFill>
              </a:rPr>
              <a:t> and </a:t>
            </a:r>
            <a:r>
              <a:rPr lang="en-US" u="sng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concurrency</a:t>
            </a:r>
            <a:r>
              <a:rPr lang="en-US" dirty="0" smtClean="0">
                <a:solidFill>
                  <a:srgbClr val="0C0C0C"/>
                </a:solidFill>
              </a:rPr>
              <a:t>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If the snapshot cannot be created, DBCC runs WITH TABLOCK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An </a:t>
            </a:r>
            <a:r>
              <a:rPr lang="en-US" u="sng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internal database snapshot </a:t>
            </a:r>
            <a:r>
              <a:rPr lang="en-US" dirty="0" smtClean="0">
                <a:solidFill>
                  <a:srgbClr val="0C0C0C"/>
                </a:solidFill>
              </a:rPr>
              <a:t>cannot be created  with DBCC in the following cases;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C0C0C"/>
                </a:solidFill>
              </a:rPr>
              <a:t>Against the </a:t>
            </a:r>
            <a:r>
              <a:rPr lang="en-US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database </a:t>
            </a:r>
            <a:r>
              <a:rPr lang="en-US" dirty="0" smtClean="0">
                <a:solidFill>
                  <a:srgbClr val="0C0C0C"/>
                </a:solidFill>
              </a:rPr>
              <a:t>or instance of SQL Server is running in </a:t>
            </a:r>
            <a:r>
              <a:rPr lang="en-US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single-user mode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C0C0C"/>
                </a:solidFill>
              </a:rPr>
              <a:t>Against a </a:t>
            </a:r>
            <a:r>
              <a:rPr lang="en-US" u="sng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ready-only</a:t>
            </a:r>
            <a:r>
              <a:rPr lang="en-US" dirty="0" smtClean="0">
                <a:solidFill>
                  <a:srgbClr val="0C0C0C"/>
                </a:solidFill>
              </a:rPr>
              <a:t> database.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C0C0C"/>
                </a:solidFill>
              </a:rPr>
              <a:t>Against a database that is placed in </a:t>
            </a:r>
            <a:r>
              <a:rPr lang="en-US" u="sng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EMERGENCY</a:t>
            </a:r>
            <a:r>
              <a:rPr lang="en-US" dirty="0" smtClean="0">
                <a:solidFill>
                  <a:srgbClr val="0C0C0C"/>
                </a:solidFill>
              </a:rPr>
              <a:t> mode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C0C0C"/>
                </a:solidFill>
              </a:rPr>
              <a:t>Against </a:t>
            </a:r>
            <a:r>
              <a:rPr lang="en-US" u="sng" dirty="0" err="1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tempdb</a:t>
            </a:r>
            <a:r>
              <a:rPr lang="en-US" dirty="0" smtClean="0">
                <a:solidFill>
                  <a:srgbClr val="0C0C0C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C0C0C"/>
                </a:solidFill>
              </a:rPr>
              <a:t>WITH TABLOCK option is explicitly specified.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C0C0C"/>
                </a:solidFill>
              </a:rPr>
              <a:t>Database is created on a non-NTFS file system(snapshot creation depends on NTFS sparse – file technology)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rgbClr val="0C0C0C"/>
                </a:solidFill>
              </a:rPr>
              <a:t>DBCC commands defaults to a </a:t>
            </a:r>
            <a:r>
              <a:rPr lang="en-US" u="sng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table lock </a:t>
            </a:r>
            <a:r>
              <a:rPr lang="en-US" dirty="0" smtClean="0">
                <a:solidFill>
                  <a:srgbClr val="0C0C0C"/>
                </a:solidFill>
              </a:rPr>
              <a:t>instead of a database snapshot when run it against a read only </a:t>
            </a:r>
            <a:r>
              <a:rPr lang="en-US" u="sng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FILEGROUP</a:t>
            </a:r>
            <a:r>
              <a:rPr lang="en-US" dirty="0" smtClean="0">
                <a:solidFill>
                  <a:srgbClr val="0C0C0C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0C0C0C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 smtClean="0">
              <a:solidFill>
                <a:srgbClr val="0C0C0C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0C0C0C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 smtClean="0">
              <a:solidFill>
                <a:srgbClr val="0C0C0C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rgbClr val="0C0C0C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 smtClean="0">
              <a:solidFill>
                <a:srgbClr val="0C0C0C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 smtClean="0">
              <a:solidFill>
                <a:srgbClr val="0C0C0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52211" y="182563"/>
            <a:ext cx="6629400" cy="7921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DBCC CHECKDB() Special considerations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99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891013"/>
            <a:ext cx="8839200" cy="5948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C0C0C"/>
                </a:solidFill>
              </a:rPr>
              <a:t>DBCC CHECKDB will run in parallel on Enterprise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C0C0C"/>
                </a:solidFill>
              </a:rPr>
              <a:t>You can limit parallelism using;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C0C0C"/>
                </a:solidFill>
              </a:rPr>
              <a:t>the trace flag 2528( increases run time but reduces </a:t>
            </a:r>
            <a:r>
              <a:rPr lang="en-US" sz="2000" dirty="0">
                <a:solidFill>
                  <a:srgbClr val="0C0C0C"/>
                </a:solidFill>
              </a:rPr>
              <a:t>resources used</a:t>
            </a:r>
            <a:r>
              <a:rPr lang="en-US" sz="2000" dirty="0" smtClean="0">
                <a:solidFill>
                  <a:srgbClr val="0C0C0C"/>
                </a:solidFill>
              </a:rPr>
              <a:t>).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C0C0C"/>
                </a:solidFill>
              </a:rPr>
              <a:t>up to limit imposed by </a:t>
            </a:r>
            <a:r>
              <a:rPr lang="en-US" sz="2000" dirty="0" err="1" smtClean="0">
                <a:solidFill>
                  <a:srgbClr val="0C0C0C"/>
                </a:solidFill>
              </a:rPr>
              <a:t>sp_configure</a:t>
            </a:r>
            <a:r>
              <a:rPr lang="en-US" sz="2000" dirty="0" smtClean="0">
                <a:solidFill>
                  <a:srgbClr val="0C0C0C"/>
                </a:solidFill>
              </a:rPr>
              <a:t> MAXDOP or                 </a:t>
            </a:r>
          </a:p>
          <a:p>
            <a:pPr lvl="2"/>
            <a:r>
              <a:rPr lang="en-US" sz="2000" dirty="0" smtClean="0">
                <a:solidFill>
                  <a:srgbClr val="0C0C0C"/>
                </a:solidFill>
              </a:rPr>
              <a:t> Resource  </a:t>
            </a:r>
            <a:r>
              <a:rPr lang="en-US" sz="2000" dirty="0">
                <a:solidFill>
                  <a:srgbClr val="0C0C0C"/>
                </a:solidFill>
              </a:rPr>
              <a:t>governor workload </a:t>
            </a:r>
            <a:r>
              <a:rPr lang="en-US" sz="2000" dirty="0" smtClean="0">
                <a:solidFill>
                  <a:srgbClr val="0C0C0C"/>
                </a:solidFill>
              </a:rPr>
              <a:t>group MAX_DOP setting</a:t>
            </a:r>
          </a:p>
          <a:p>
            <a:pPr lvl="2"/>
            <a:endParaRPr lang="en-US" sz="2000" dirty="0">
              <a:solidFill>
                <a:srgbClr val="0C0C0C"/>
              </a:solidFill>
            </a:endParaRPr>
          </a:p>
          <a:p>
            <a:pPr lvl="2"/>
            <a:endParaRPr lang="en-US" sz="2000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C0C0C"/>
                </a:solidFill>
              </a:rPr>
              <a:t>Ported for 2008, 2008 R2, 2012  trace flags to improve DBCC processing</a:t>
            </a:r>
          </a:p>
          <a:p>
            <a:r>
              <a:rPr lang="en-US" sz="2000" dirty="0">
                <a:solidFill>
                  <a:srgbClr val="0C0C0C"/>
                </a:solidFill>
              </a:rPr>
              <a:t> </a:t>
            </a:r>
            <a:r>
              <a:rPr lang="en-US" sz="2000" dirty="0" smtClean="0">
                <a:solidFill>
                  <a:srgbClr val="0C0C0C"/>
                </a:solidFill>
              </a:rPr>
              <a:t>          Ported with the latest service packs.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C0C0C"/>
                </a:solidFill>
              </a:rPr>
              <a:t>Trace flag 2562; runs DBCC CHECKDB in single batch</a:t>
            </a:r>
          </a:p>
          <a:p>
            <a:pPr lvl="2"/>
            <a:r>
              <a:rPr lang="en-US" sz="2000" dirty="0" smtClean="0">
                <a:solidFill>
                  <a:srgbClr val="0C0C0C"/>
                </a:solidFill>
              </a:rPr>
              <a:t>minimizes impact on </a:t>
            </a:r>
            <a:r>
              <a:rPr lang="en-US" sz="2000" dirty="0" err="1" smtClean="0">
                <a:solidFill>
                  <a:srgbClr val="0C0C0C"/>
                </a:solidFill>
              </a:rPr>
              <a:t>tempdb</a:t>
            </a:r>
            <a:r>
              <a:rPr lang="en-US" sz="2000" dirty="0" smtClean="0">
                <a:solidFill>
                  <a:srgbClr val="0C0C0C"/>
                </a:solidFill>
              </a:rPr>
              <a:t> and contention on  </a:t>
            </a:r>
          </a:p>
          <a:p>
            <a:pPr lvl="2"/>
            <a:r>
              <a:rPr lang="en-US" sz="2000" dirty="0" smtClean="0">
                <a:solidFill>
                  <a:srgbClr val="0C0C0C"/>
                </a:solidFill>
              </a:rPr>
              <a:t>DBCC_MULTIOBJECT_SCANNER latch.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C0C0C"/>
                </a:solidFill>
              </a:rPr>
              <a:t>May want to grow </a:t>
            </a:r>
            <a:r>
              <a:rPr lang="en-US" sz="2000" dirty="0" err="1" smtClean="0">
                <a:solidFill>
                  <a:srgbClr val="0C0C0C"/>
                </a:solidFill>
              </a:rPr>
              <a:t>tempdb</a:t>
            </a:r>
            <a:r>
              <a:rPr lang="en-US" sz="2000" dirty="0" smtClean="0">
                <a:solidFill>
                  <a:srgbClr val="0C0C0C"/>
                </a:solidFill>
              </a:rPr>
              <a:t> by 5%.</a:t>
            </a:r>
          </a:p>
          <a:p>
            <a:pPr lvl="2"/>
            <a:endParaRPr lang="en-US" sz="2000" dirty="0" smtClean="0">
              <a:solidFill>
                <a:srgbClr val="0C0C0C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C0C0C"/>
                </a:solidFill>
              </a:rPr>
              <a:t>Indexes on computed columns slow down DBCC CHECKDB - bottleneck occurs on the DBCC_OBJECT_METADATA latch.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r>
              <a:rPr lang="en-US" dirty="0">
                <a:solidFill>
                  <a:srgbClr val="0C0C0C"/>
                </a:solidFill>
              </a:rPr>
              <a:t> </a:t>
            </a:r>
            <a:r>
              <a:rPr lang="en-US" dirty="0" smtClean="0">
                <a:solidFill>
                  <a:srgbClr val="0C0C0C"/>
                </a:solidFill>
              </a:rPr>
              <a:t>              </a:t>
            </a:r>
          </a:p>
          <a:p>
            <a:r>
              <a:rPr lang="en-US" dirty="0">
                <a:solidFill>
                  <a:srgbClr val="0C0C0C"/>
                </a:solidFill>
              </a:rPr>
              <a:t> </a:t>
            </a:r>
            <a:r>
              <a:rPr lang="en-US" dirty="0" smtClean="0">
                <a:solidFill>
                  <a:srgbClr val="0C0C0C"/>
                </a:solidFill>
              </a:rPr>
              <a:t>                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04800" y="116983"/>
            <a:ext cx="7772400" cy="7921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DBCC CHECKDB() Special considerations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1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4344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DBCC check DB will tell you which repair option will resolve the issue.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You </a:t>
            </a:r>
            <a:r>
              <a:rPr lang="en-US" sz="2400" dirty="0">
                <a:solidFill>
                  <a:schemeClr val="tx2"/>
                </a:solidFill>
              </a:rPr>
              <a:t>can put a transaction around your repair operation and roll it back if you like what the repair suggestion.</a:t>
            </a:r>
          </a:p>
          <a:p>
            <a:endParaRPr lang="en-US" sz="2400" dirty="0" smtClean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REPAIR_ALLOW_DATA_LOSS doesn’t account for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Foreign-Key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Inherent business logic and data 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</a:rPr>
              <a:t>Replication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Running a Repair</a:t>
            </a:r>
          </a:p>
        </p:txBody>
      </p:sp>
    </p:spTree>
    <p:extLst>
      <p:ext uri="{BB962C8B-B14F-4D97-AF65-F5344CB8AC3E}">
        <p14:creationId xmlns:p14="http://schemas.microsoft.com/office/powerpoint/2010/main" val="113149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Not all errors can be fixed using </a:t>
            </a:r>
            <a:r>
              <a:rPr lang="en-US" sz="2000" dirty="0" err="1">
                <a:solidFill>
                  <a:schemeClr val="tx2"/>
                </a:solidFill>
              </a:rPr>
              <a:t>Repair_Allow_Data_Loss</a:t>
            </a:r>
            <a:r>
              <a:rPr lang="en-US" sz="2000" dirty="0">
                <a:solidFill>
                  <a:schemeClr val="tx2"/>
                </a:solidFill>
              </a:rPr>
              <a:t> option repair option;</a:t>
            </a:r>
          </a:p>
          <a:p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    Indications </a:t>
            </a:r>
            <a:r>
              <a:rPr lang="en-US" sz="2000" dirty="0">
                <a:solidFill>
                  <a:schemeClr val="tx2"/>
                </a:solidFill>
              </a:rPr>
              <a:t>of fatal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You have experienced an </a:t>
            </a:r>
            <a:r>
              <a:rPr lang="en-US" sz="2000" dirty="0" err="1">
                <a:solidFill>
                  <a:schemeClr val="tx2"/>
                </a:solidFill>
              </a:rPr>
              <a:t>Objectid</a:t>
            </a:r>
            <a:r>
              <a:rPr lang="en-US" sz="2000" dirty="0">
                <a:solidFill>
                  <a:schemeClr val="tx2"/>
                </a:solidFill>
              </a:rPr>
              <a:t> 99 (Non existent object)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If the boot page is corruption page(1:9).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Other errors e.g. 7985 or check terminated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When you have file header </a:t>
            </a:r>
            <a:r>
              <a:rPr lang="en-US" sz="2000" dirty="0" smtClean="0">
                <a:solidFill>
                  <a:schemeClr val="tx2"/>
                </a:solidFill>
              </a:rPr>
              <a:t>errors</a:t>
            </a:r>
            <a:endParaRPr lang="en-US" sz="20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PFS page, Corrupt metadata, Critical system table corruption 2540, 7991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minimum repair option is given by </a:t>
            </a:r>
            <a:r>
              <a:rPr lang="en-US" sz="2000" dirty="0" smtClean="0">
                <a:solidFill>
                  <a:schemeClr val="tx2"/>
                </a:solidFill>
              </a:rPr>
              <a:t>DBCC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Database corruption; Fatal Error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" y="3429000"/>
            <a:ext cx="913648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1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 smtClean="0">
                <a:solidFill>
                  <a:srgbClr val="0C0C0C"/>
                </a:solidFill>
              </a:rPr>
              <a:t>Automatic page repair is supported by </a:t>
            </a:r>
            <a:endParaRPr lang="en-US" sz="2400" dirty="0">
              <a:solidFill>
                <a:srgbClr val="0C0C0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C0C0C"/>
                </a:solidFill>
              </a:rPr>
              <a:t>   </a:t>
            </a:r>
            <a:r>
              <a:rPr 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Database Mirroring </a:t>
            </a:r>
            <a:r>
              <a:rPr lang="en-US" sz="2400" dirty="0" smtClean="0">
                <a:solidFill>
                  <a:srgbClr val="0C0C0C"/>
                </a:solidFill>
              </a:rPr>
              <a:t>and </a:t>
            </a:r>
            <a:r>
              <a:rPr 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AlwaysOn Avaliability Group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C0C0C"/>
                </a:solidFill>
              </a:rPr>
              <a:t>   </a:t>
            </a:r>
            <a:r>
              <a:rPr lang="en-US" sz="2400" dirty="0" smtClean="0">
                <a:solidFill>
                  <a:srgbClr val="0C0C0C"/>
                </a:solidFill>
              </a:rPr>
              <a:t>Applies to errors 823,824 and 829</a:t>
            </a:r>
          </a:p>
          <a:p>
            <a:pPr lvl="1"/>
            <a:r>
              <a:rPr lang="en-US" sz="2400" dirty="0" smtClean="0">
                <a:solidFill>
                  <a:srgbClr val="0C0C0C"/>
                </a:solidFill>
              </a:rPr>
              <a:t>Page types that cannot be repaired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C0C0C"/>
                </a:solidFill>
              </a:rPr>
              <a:t>   Page 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C0C0C"/>
                </a:solidFill>
              </a:rPr>
              <a:t> </a:t>
            </a:r>
            <a:r>
              <a:rPr lang="en-US" sz="2400" dirty="0" smtClean="0">
                <a:solidFill>
                  <a:srgbClr val="0C0C0C"/>
                </a:solidFill>
              </a:rPr>
              <a:t>  File header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C0C0C"/>
                </a:solidFill>
              </a:rPr>
              <a:t> </a:t>
            </a:r>
            <a:r>
              <a:rPr lang="en-US" sz="2400" dirty="0" smtClean="0">
                <a:solidFill>
                  <a:srgbClr val="0C0C0C"/>
                </a:solidFill>
              </a:rPr>
              <a:t>  Allocation pages ; GAM, SGAM and PFS pages</a:t>
            </a:r>
          </a:p>
          <a:p>
            <a:pPr lvl="1"/>
            <a:r>
              <a:rPr lang="en-US" sz="2400" dirty="0" smtClean="0">
                <a:solidFill>
                  <a:srgbClr val="0C0C0C"/>
                </a:solidFill>
              </a:rPr>
              <a:t> </a:t>
            </a:r>
          </a:p>
          <a:p>
            <a:pPr lvl="1"/>
            <a:r>
              <a:rPr lang="en-US" sz="2400" dirty="0" smtClean="0">
                <a:solidFill>
                  <a:srgbClr val="0C0C0C"/>
                </a:solidFill>
              </a:rPr>
              <a:t>View Automatic Page-Repair Attempts</a:t>
            </a:r>
            <a:endParaRPr lang="en-US" sz="2400" dirty="0">
              <a:solidFill>
                <a:srgbClr val="0C0C0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C0C0C"/>
                </a:solidFill>
              </a:rPr>
              <a:t>AlwaysOn </a:t>
            </a:r>
            <a:r>
              <a:rPr lang="en-US" sz="2400" dirty="0">
                <a:solidFill>
                  <a:srgbClr val="0C0C0C"/>
                </a:solidFill>
              </a:rPr>
              <a:t>A</a:t>
            </a:r>
            <a:r>
              <a:rPr lang="en-US" sz="2400" dirty="0" smtClean="0">
                <a:solidFill>
                  <a:srgbClr val="0C0C0C"/>
                </a:solidFill>
              </a:rPr>
              <a:t>vailability Group;</a:t>
            </a:r>
          </a:p>
          <a:p>
            <a:pPr lvl="1"/>
            <a:r>
              <a:rPr lang="en-US" sz="2400" dirty="0">
                <a:solidFill>
                  <a:srgbClr val="0C0C0C"/>
                </a:solidFill>
              </a:rPr>
              <a:t> </a:t>
            </a:r>
            <a:r>
              <a:rPr lang="en-US" sz="2400" dirty="0" smtClean="0">
                <a:solidFill>
                  <a:srgbClr val="0C0C0C"/>
                </a:solidFill>
              </a:rPr>
              <a:t>                            sys.dm_hadr_auto_page_repair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C0C0C"/>
                </a:solidFill>
              </a:rPr>
              <a:t>Database Mirroring</a:t>
            </a:r>
          </a:p>
          <a:p>
            <a:pPr lvl="1"/>
            <a:r>
              <a:rPr lang="en-US" sz="2400" dirty="0" smtClean="0">
                <a:solidFill>
                  <a:srgbClr val="0C0C0C"/>
                </a:solidFill>
              </a:rPr>
              <a:t>                             sys.dm_mirroring_auto_page_repair</a:t>
            </a:r>
          </a:p>
          <a:p>
            <a:pPr lvl="1"/>
            <a:endParaRPr lang="en-US" sz="2400" dirty="0" smtClean="0">
              <a:solidFill>
                <a:srgbClr val="0C0C0C"/>
              </a:solidFill>
            </a:endParaRPr>
          </a:p>
          <a:p>
            <a:pPr lvl="1"/>
            <a:endParaRPr lang="en-US" sz="2400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Automatic Page Repair;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atabase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corruption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" y="5943600"/>
            <a:ext cx="9136487" cy="73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4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587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Automatic Page Repair; database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corruption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1" y="792162"/>
            <a:ext cx="4648200" cy="4313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797528"/>
            <a:ext cx="4876801" cy="4307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3171857"/>
            <a:ext cx="1504762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75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DBCC CHECKDB operates on internal read only database (database snapshot)that is created to prevent </a:t>
            </a:r>
            <a:r>
              <a:rPr lang="en-US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blocking</a:t>
            </a:r>
            <a:r>
              <a:rPr lang="en-US" dirty="0">
                <a:solidFill>
                  <a:schemeClr val="tx2"/>
                </a:solidFill>
              </a:rPr>
              <a:t> and </a:t>
            </a:r>
            <a:r>
              <a:rPr lang="en-US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concurrency</a:t>
            </a:r>
            <a:r>
              <a:rPr lang="en-US" dirty="0">
                <a:solidFill>
                  <a:schemeClr val="tx2"/>
                </a:solidFill>
              </a:rPr>
              <a:t>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If the snapshot cannot be created, DBCC uses table locking same behavior as using WITH TABLOCK.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An </a:t>
            </a:r>
            <a:r>
              <a:rPr lang="en-US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internal database snapshot </a:t>
            </a:r>
            <a:r>
              <a:rPr lang="en-US" dirty="0">
                <a:solidFill>
                  <a:schemeClr val="tx2"/>
                </a:solidFill>
              </a:rPr>
              <a:t>cannot be created  when the DBCC command is executed in the following cases;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Against the </a:t>
            </a: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database</a:t>
            </a:r>
            <a:r>
              <a:rPr lang="en-US" dirty="0" smtClean="0">
                <a:solidFill>
                  <a:schemeClr val="tx2"/>
                </a:solidFill>
              </a:rPr>
              <a:t> or </a:t>
            </a:r>
            <a:r>
              <a:rPr lang="en-US" dirty="0">
                <a:solidFill>
                  <a:schemeClr val="tx2"/>
                </a:solidFill>
              </a:rPr>
              <a:t>instance of SQL Server is running in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single-user mode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Against </a:t>
            </a:r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ready-only</a:t>
            </a:r>
            <a:r>
              <a:rPr lang="en-US" dirty="0">
                <a:solidFill>
                  <a:schemeClr val="tx2"/>
                </a:solidFill>
              </a:rPr>
              <a:t> database.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Against a database that is placed in </a:t>
            </a:r>
            <a:r>
              <a:rPr lang="en-US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EMERGENCY</a:t>
            </a:r>
            <a:r>
              <a:rPr lang="en-US" dirty="0">
                <a:solidFill>
                  <a:schemeClr val="tx2"/>
                </a:solidFill>
              </a:rPr>
              <a:t> mode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Against </a:t>
            </a:r>
            <a:r>
              <a:rPr lang="en-US" u="sng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tempdb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WITH TABLOCK option is explicitly specified.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Database is created on a non-NTFS file system(snapshot creation depends on NTFS sparse –file technology)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DBCC commands defaults to a </a:t>
            </a:r>
            <a:r>
              <a:rPr lang="en-US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table lock </a:t>
            </a:r>
            <a:r>
              <a:rPr lang="en-US" dirty="0">
                <a:solidFill>
                  <a:schemeClr val="tx2"/>
                </a:solidFill>
              </a:rPr>
              <a:t>instead of a database snapshot when run it against a read only </a:t>
            </a:r>
            <a:r>
              <a:rPr lang="en-US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FILEGROUP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 smtClean="0">
              <a:solidFill>
                <a:schemeClr val="tx2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DBCC CHECKDB() Special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554459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C0C0C"/>
                </a:solidFill>
              </a:rPr>
              <a:t>Data corruption occurs in </a:t>
            </a:r>
            <a:r>
              <a:rPr lang="en-US" sz="2800" u="sng" dirty="0">
                <a:solidFill>
                  <a:srgbClr val="0E57C4">
                    <a:lumMod val="60000"/>
                    <a:lumOff val="40000"/>
                  </a:srgbClr>
                </a:solidFill>
              </a:rPr>
              <a:t>clustered index </a:t>
            </a:r>
            <a:r>
              <a:rPr lang="en-US" sz="2800" dirty="0">
                <a:solidFill>
                  <a:srgbClr val="0C0C0C"/>
                </a:solidFill>
              </a:rPr>
              <a:t>when you run an online index rebuild when </a:t>
            </a:r>
            <a:r>
              <a:rPr lang="en-US" sz="2800" u="sng" dirty="0">
                <a:solidFill>
                  <a:srgbClr val="0E57C4">
                    <a:lumMod val="60000"/>
                    <a:lumOff val="40000"/>
                  </a:srgbClr>
                </a:solidFill>
              </a:rPr>
              <a:t>concurrent queries </a:t>
            </a:r>
            <a:r>
              <a:rPr lang="en-US" sz="2800" dirty="0">
                <a:solidFill>
                  <a:srgbClr val="0C0C0C"/>
                </a:solidFill>
              </a:rPr>
              <a:t>are running against the same data.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>
                <a:solidFill>
                  <a:srgbClr val="0C0C0C"/>
                </a:solidFill>
              </a:rPr>
              <a:t>Versions affected; </a:t>
            </a:r>
            <a:r>
              <a:rPr lang="en-US" sz="2800" u="sng" dirty="0">
                <a:solidFill>
                  <a:srgbClr val="0E57C4">
                    <a:lumMod val="60000"/>
                    <a:lumOff val="40000"/>
                  </a:srgbClr>
                </a:solidFill>
              </a:rPr>
              <a:t>SQL Server 2012 </a:t>
            </a:r>
            <a:r>
              <a:rPr lang="en-US" sz="2800" dirty="0">
                <a:solidFill>
                  <a:srgbClr val="0C0C0C"/>
                </a:solidFill>
              </a:rPr>
              <a:t>and </a:t>
            </a:r>
            <a:r>
              <a:rPr lang="en-US" sz="2800" u="sng" dirty="0">
                <a:solidFill>
                  <a:srgbClr val="0E57C4">
                    <a:lumMod val="60000"/>
                    <a:lumOff val="40000"/>
                  </a:srgbClr>
                </a:solidFill>
              </a:rPr>
              <a:t>SQL Server 2014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 smtClean="0">
                <a:solidFill>
                  <a:srgbClr val="0C0C0C"/>
                </a:solidFill>
              </a:rPr>
              <a:t>Latest </a:t>
            </a:r>
            <a:r>
              <a:rPr lang="en-US" sz="2800" u="sng" dirty="0">
                <a:solidFill>
                  <a:srgbClr val="0E57C4">
                    <a:lumMod val="60000"/>
                    <a:lumOff val="40000"/>
                  </a:srgbClr>
                </a:solidFill>
              </a:rPr>
              <a:t>service pack </a:t>
            </a:r>
            <a:r>
              <a:rPr lang="en-US" sz="2800" dirty="0">
                <a:solidFill>
                  <a:srgbClr val="0C0C0C"/>
                </a:solidFill>
              </a:rPr>
              <a:t>for SQL Server 2012 and SQL Server 2014 fixes this issue</a:t>
            </a:r>
            <a:r>
              <a:rPr lang="en-US" sz="2800" dirty="0" smtClean="0">
                <a:solidFill>
                  <a:srgbClr val="0C0C0C"/>
                </a:solidFill>
              </a:rPr>
              <a:t>.</a:t>
            </a:r>
          </a:p>
          <a:p>
            <a:pPr lvl="1"/>
            <a:endParaRPr lang="en-US" dirty="0" smtClean="0">
              <a:solidFill>
                <a:srgbClr val="0C0C0C"/>
              </a:solidFill>
            </a:endParaRPr>
          </a:p>
          <a:p>
            <a:pPr lvl="1"/>
            <a:endParaRPr lang="en-US" dirty="0">
              <a:solidFill>
                <a:srgbClr val="0C0C0C"/>
              </a:solidFill>
            </a:endParaRPr>
          </a:p>
          <a:p>
            <a:pPr lvl="1"/>
            <a:endParaRPr lang="en-US" dirty="0" smtClean="0">
              <a:solidFill>
                <a:srgbClr val="0C0C0C"/>
              </a:solidFill>
            </a:endParaRPr>
          </a:p>
          <a:p>
            <a:pPr lvl="1"/>
            <a:endParaRPr lang="en-US" dirty="0" smtClean="0">
              <a:solidFill>
                <a:srgbClr val="0C0C0C"/>
              </a:solidFill>
            </a:endParaRPr>
          </a:p>
          <a:p>
            <a:pPr lvl="1"/>
            <a:endParaRPr lang="en-US" dirty="0">
              <a:solidFill>
                <a:srgbClr val="0C0C0C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Resolving Database Corruption using SQL Server Service packs.</a:t>
            </a:r>
          </a:p>
        </p:txBody>
      </p:sp>
    </p:spTree>
    <p:extLst>
      <p:ext uri="{BB962C8B-B14F-4D97-AF65-F5344CB8AC3E}">
        <p14:creationId xmlns:p14="http://schemas.microsoft.com/office/powerpoint/2010/main" val="66784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7709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C0C0C"/>
                </a:solidFill>
              </a:rPr>
              <a:t>DBCC IND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C0C0C"/>
                </a:solidFill>
              </a:rPr>
              <a:t>DBCC 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C0C0C"/>
                </a:solidFill>
              </a:rPr>
              <a:t>DBCC DBINFO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C0C0C"/>
                </a:solidFill>
              </a:rPr>
              <a:t>DBCC DBTABLE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C0C0C"/>
                </a:solidFill>
              </a:rPr>
              <a:t>DBCC WRITEPAGE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C0C0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4000" dirty="0" smtClean="0">
              <a:solidFill>
                <a:srgbClr val="0C0C0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0C0C0C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Undocumented DBCC commands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184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DBCC DBINFO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36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200" dirty="0" smtClean="0">
                <a:solidFill>
                  <a:srgbClr val="0C0C0C"/>
                </a:solidFill>
              </a:rPr>
              <a:t>Name; Stephen A Muliokela</a:t>
            </a:r>
          </a:p>
          <a:p>
            <a:pPr lvl="1"/>
            <a:r>
              <a:rPr lang="en-US" sz="3200" dirty="0" smtClean="0">
                <a:solidFill>
                  <a:srgbClr val="0C0C0C"/>
                </a:solidFill>
              </a:rPr>
              <a:t>Work; Imagine Software –DBA</a:t>
            </a:r>
          </a:p>
          <a:p>
            <a:pPr lvl="1"/>
            <a:endParaRPr lang="en-US" sz="3200" dirty="0">
              <a:solidFill>
                <a:srgbClr val="0C0C0C"/>
              </a:solidFill>
            </a:endParaRPr>
          </a:p>
          <a:p>
            <a:pPr lvl="1"/>
            <a:endParaRPr lang="en-US" sz="3200" dirty="0" smtClean="0">
              <a:solidFill>
                <a:srgbClr val="0C0C0C"/>
              </a:solidFill>
            </a:endParaRPr>
          </a:p>
          <a:p>
            <a:pPr lvl="1"/>
            <a:endParaRPr lang="en-US" sz="2800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About me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963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DBCC DBINFO continued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53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33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944562"/>
            <a:ext cx="8534400" cy="5807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2"/>
                </a:solidFill>
              </a:rPr>
              <a:t>Corruption only in the </a:t>
            </a:r>
            <a:r>
              <a:rPr lang="en-US" dirty="0" err="1" smtClean="0">
                <a:solidFill>
                  <a:schemeClr val="tx2"/>
                </a:solidFill>
              </a:rPr>
              <a:t>nonclustered</a:t>
            </a:r>
            <a:r>
              <a:rPr lang="en-US" dirty="0" smtClean="0">
                <a:solidFill>
                  <a:schemeClr val="tx2"/>
                </a:solidFill>
              </a:rPr>
              <a:t> indexes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   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Disable the associated object </a:t>
            </a:r>
            <a:r>
              <a:rPr lang="en-US" dirty="0" err="1" smtClean="0">
                <a:solidFill>
                  <a:schemeClr val="tx2"/>
                </a:solidFill>
              </a:rPr>
              <a:t>nonclustered</a:t>
            </a:r>
            <a:r>
              <a:rPr lang="en-US" dirty="0" smtClean="0">
                <a:solidFill>
                  <a:schemeClr val="tx2"/>
                </a:solidFill>
              </a:rPr>
              <a:t>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Drop the </a:t>
            </a:r>
            <a:r>
              <a:rPr lang="en-US" dirty="0">
                <a:solidFill>
                  <a:schemeClr val="tx2"/>
                </a:solidFill>
              </a:rPr>
              <a:t>d</a:t>
            </a:r>
            <a:r>
              <a:rPr lang="en-US" dirty="0" smtClean="0">
                <a:solidFill>
                  <a:schemeClr val="tx2"/>
                </a:solidFill>
              </a:rPr>
              <a:t>isabled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Recreate the disabled indexes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Other errors pointing to index corruption; 8915,8955,8952,8956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2</a:t>
            </a:r>
            <a:r>
              <a:rPr lang="en-US" dirty="0" smtClean="0">
                <a:solidFill>
                  <a:schemeClr val="tx2"/>
                </a:solidFill>
              </a:rPr>
              <a:t>. Error 825 Read retry(</a:t>
            </a:r>
            <a:r>
              <a:rPr lang="en-US" dirty="0" err="1" smtClean="0">
                <a:solidFill>
                  <a:schemeClr val="tx2"/>
                </a:solidFill>
              </a:rPr>
              <a:t>Msg</a:t>
            </a:r>
            <a:r>
              <a:rPr lang="en-US" dirty="0" smtClean="0">
                <a:solidFill>
                  <a:schemeClr val="tx2"/>
                </a:solidFill>
              </a:rPr>
              <a:t> 823 or 824)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Read re-try up to four times before failing read/write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No action needed- Caution check I/O subsystem.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52211" y="106895"/>
            <a:ext cx="6629400" cy="7921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Examples of database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76538"/>
            <a:ext cx="6361905" cy="1304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648200"/>
            <a:ext cx="6894114" cy="1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1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799" y="938123"/>
            <a:ext cx="8382001" cy="591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 smtClean="0">
                <a:solidFill>
                  <a:schemeClr val="tx2"/>
                </a:solidFill>
              </a:rPr>
              <a:t>. Memory corruption(error 832)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SQL Server 2012 on windows 2012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Re-reads corrupted page into memory from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Cannot repair dirty page-Different from page in memory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 smtClean="0">
                <a:solidFill>
                  <a:schemeClr val="tx2"/>
                </a:solidFill>
              </a:rPr>
              <a:t>4. Data Purity Errors(Error 2570)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</a:t>
            </a:r>
            <a:r>
              <a:rPr lang="en-US" dirty="0" smtClean="0">
                <a:solidFill>
                  <a:schemeClr val="tx2"/>
                </a:solidFill>
              </a:rPr>
              <a:t>.g. out of range data exists in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304800" y="174765"/>
            <a:ext cx="66294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Examples of database corruption continued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52809"/>
            <a:ext cx="6862643" cy="825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76" y="4027688"/>
            <a:ext cx="6579524" cy="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" y="5591046"/>
            <a:ext cx="4276190" cy="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35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2112" y="838200"/>
            <a:ext cx="8176088" cy="591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</a:rPr>
              <a:t>5</a:t>
            </a:r>
            <a:r>
              <a:rPr lang="en-US" dirty="0" smtClean="0">
                <a:solidFill>
                  <a:schemeClr val="tx2"/>
                </a:solidFill>
              </a:rPr>
              <a:t>. </a:t>
            </a:r>
            <a:r>
              <a:rPr lang="en-US" dirty="0">
                <a:solidFill>
                  <a:schemeClr val="tx2"/>
                </a:solidFill>
              </a:rPr>
              <a:t>E</a:t>
            </a:r>
            <a:r>
              <a:rPr lang="en-US" dirty="0" smtClean="0">
                <a:solidFill>
                  <a:schemeClr val="tx2"/>
                </a:solidFill>
              </a:rPr>
              <a:t>rror 605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Damaged page chain,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corrupt Index Allocation MAP(IAM)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Invalid entry in </a:t>
            </a:r>
            <a:r>
              <a:rPr lang="en-US" dirty="0" err="1" smtClean="0">
                <a:solidFill>
                  <a:schemeClr val="tx2"/>
                </a:solidFill>
              </a:rPr>
              <a:t>sys.objects</a:t>
            </a:r>
            <a:r>
              <a:rPr lang="en-US" dirty="0" smtClean="0">
                <a:solidFill>
                  <a:schemeClr val="tx2"/>
                </a:solidFill>
              </a:rPr>
              <a:t> for the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605 could be transient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6</a:t>
            </a:r>
            <a:r>
              <a:rPr lang="en-US" dirty="0" smtClean="0">
                <a:solidFill>
                  <a:schemeClr val="tx2"/>
                </a:solidFill>
              </a:rPr>
              <a:t>. </a:t>
            </a:r>
            <a:r>
              <a:rPr lang="en-US" dirty="0">
                <a:solidFill>
                  <a:schemeClr val="tx2"/>
                </a:solidFill>
              </a:rPr>
              <a:t>Deleted transaction </a:t>
            </a:r>
            <a:r>
              <a:rPr lang="en-US" dirty="0" smtClean="0">
                <a:solidFill>
                  <a:schemeClr val="tx2"/>
                </a:solidFill>
              </a:rPr>
              <a:t>log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28600" y="174765"/>
            <a:ext cx="66294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Examples of database corruption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continued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8" y="1524000"/>
            <a:ext cx="6837908" cy="659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58" y="4114800"/>
            <a:ext cx="6238095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944562"/>
            <a:ext cx="8305800" cy="591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7</a:t>
            </a:r>
            <a:r>
              <a:rPr lang="en-US" dirty="0" smtClean="0">
                <a:solidFill>
                  <a:schemeClr val="tx2"/>
                </a:solidFill>
              </a:rPr>
              <a:t>. B-Tree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Error 8931; Level mismatch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Error 8934; Last Key in C1!&lt;lowest Key in 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Error 8935; B2 thinks C4 is C3’s left sibling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Error 8937; B1 and B2 both point to page C2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28600" y="163132"/>
            <a:ext cx="66294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Examples of database corruption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continued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895600"/>
            <a:ext cx="6096000" cy="37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5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44562"/>
            <a:ext cx="6858000" cy="585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09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Create the database; with one log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Check the number of virtual Log Files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507" y="125736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corruption; with clean shutdown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92162"/>
            <a:ext cx="7239000" cy="3023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43400"/>
            <a:ext cx="7086600" cy="1819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84715"/>
            <a:ext cx="2514600" cy="24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45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6439" y="396081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Detach the created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Delete the log file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3691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corruption with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clean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shutdown continued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87302"/>
            <a:ext cx="6248400" cy="1593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00400"/>
            <a:ext cx="7819048" cy="2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39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Reattach the database using the FOR ATTACH option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Check the virtual Log files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92162"/>
            <a:ext cx="7086600" cy="19701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4" y="3810000"/>
            <a:ext cx="6451242" cy="16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45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Create database with multiple log files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92162"/>
            <a:ext cx="7696200" cy="4862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57400"/>
            <a:ext cx="2315814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800" dirty="0">
                <a:solidFill>
                  <a:schemeClr val="tx2"/>
                </a:solidFill>
              </a:rPr>
              <a:t>What to do when the database is corrupt.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Don’t panic.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Don’t detach the database.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Don’t restart SQL Server.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Don’t just run repair.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Run an integrity check.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</a:rPr>
              <a:t>Afterwards do a root cause analysis.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Database Corruption. Now What?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810407"/>
            <a:ext cx="6213708" cy="11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21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Check the number of log files for the newly created database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Detach the database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2" y="787869"/>
            <a:ext cx="6774287" cy="25523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2" y="3823319"/>
            <a:ext cx="6545688" cy="1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36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Try to re-attach the database using the FOR ATTACH option 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Re attach the database using the FOR ATTACH_REBUILD_LOG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2" y="792162"/>
            <a:ext cx="7460088" cy="2527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2" y="3624106"/>
            <a:ext cx="7460088" cy="26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4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Check the number of virtual log files created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792162"/>
            <a:ext cx="7510455" cy="225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6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Create the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 without a clean shutdown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44562"/>
            <a:ext cx="6248400" cy="4685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67000"/>
            <a:ext cx="2219048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060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Create the Department table and insert records into the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 without a clean shutdown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09145"/>
            <a:ext cx="6400800" cy="52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79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Begin a transaction and update record. Force the updated page to be pushed to disk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In a separate window issue a shutdown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 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2" y="767477"/>
            <a:ext cx="6360758" cy="2485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41" y="3886200"/>
            <a:ext cx="86527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2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2879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Open up a Hex editor, open up the Log file in the Hex editor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2" y="685800"/>
            <a:ext cx="6794609" cy="25956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21" y="3662493"/>
            <a:ext cx="6794609" cy="29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99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Restart SQL Server after corrupting the log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Check the status of the database who log is now corruption; SUSPECT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8768"/>
            <a:ext cx="5791200" cy="1440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46967"/>
            <a:ext cx="5733333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73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Try to get into the database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Take the database into EMERGENCY mode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8" y="990600"/>
            <a:ext cx="7471944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2" y="3886200"/>
            <a:ext cx="732782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53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Try to get into the database; SUCCESS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Check if transaction was rollback – Emergency mode(database still corrupted)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2" y="914399"/>
            <a:ext cx="7218608" cy="2018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2" y="3733800"/>
            <a:ext cx="7218608" cy="21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0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Almost always the I/O subsystem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I/O subsystem means anything underneath SQL Server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Windows operating system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File system filter driver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E.g. antivirus, defrager, encryption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Network cards, switches, cables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SAN controllers, RAID controllers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Disk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Other;</a:t>
            </a:r>
          </a:p>
          <a:p>
            <a:pPr marL="2114550" lvl="4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High temperature, vibrations, power cycling not ideal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C0C0C"/>
                </a:solidFill>
              </a:rPr>
              <a:t>Could </a:t>
            </a:r>
            <a:r>
              <a:rPr lang="en-US" sz="2000" dirty="0">
                <a:solidFill>
                  <a:srgbClr val="0C0C0C"/>
                </a:solidFill>
              </a:rPr>
              <a:t>be version related/SQL Server </a:t>
            </a:r>
            <a:r>
              <a:rPr lang="en-US" sz="2000" dirty="0" smtClean="0">
                <a:solidFill>
                  <a:srgbClr val="0C0C0C"/>
                </a:solidFill>
              </a:rPr>
              <a:t>bugs(Service pack missing)</a:t>
            </a:r>
            <a:endParaRPr lang="en-US" sz="2000" dirty="0">
              <a:solidFill>
                <a:srgbClr val="0C0C0C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Memory corruption; bad memory chips(data held will be corrupt).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Human Error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Manually edit the </a:t>
            </a:r>
            <a:r>
              <a:rPr lang="en-US" sz="2000" dirty="0" smtClean="0">
                <a:solidFill>
                  <a:srgbClr val="0C0C0C"/>
                </a:solidFill>
              </a:rPr>
              <a:t>database e.g. sys tables.</a:t>
            </a:r>
            <a:endParaRPr lang="en-US" sz="2000" dirty="0">
              <a:solidFill>
                <a:srgbClr val="0C0C0C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C0C0C"/>
                </a:solidFill>
              </a:rPr>
              <a:t>Manually deleting the transaction log.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Why Database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corruption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occurs</a:t>
            </a:r>
          </a:p>
        </p:txBody>
      </p:sp>
    </p:spTree>
    <p:extLst>
      <p:ext uri="{BB962C8B-B14F-4D97-AF65-F5344CB8AC3E}">
        <p14:creationId xmlns:p14="http://schemas.microsoft.com/office/powerpoint/2010/main" val="4005247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Try to run repair in EMEGENCY mode 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Check if transaction was rollback – Emergency mode(database still corrupted)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0" y="878848"/>
            <a:ext cx="6818290" cy="2260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44323"/>
            <a:ext cx="7276190" cy="303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2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After the fix the database is brought back ONLINE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Transaction that was not committed is rolled back; We lose the changes.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76702"/>
            <a:ext cx="6096000" cy="2257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34873"/>
            <a:ext cx="6096000" cy="20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46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Create the database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Log corruption; Unrepairable Error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44562"/>
            <a:ext cx="6248400" cy="4685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67000"/>
            <a:ext cx="2219048" cy="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76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Create the Department table and insert records into the 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corruption; Unrepairable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Error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09145"/>
            <a:ext cx="6400800" cy="526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8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We corrupt the PFS page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Check if transaction was rollback – Emergency mode(database still corrupted)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6104" y="53773"/>
            <a:ext cx="9200103" cy="72036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Log corruption; Unrepairable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8" y="739573"/>
            <a:ext cx="5990822" cy="2247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8" y="3200400"/>
            <a:ext cx="772380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135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Check the status of the database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Try to get into the database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287" y="99029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Log corruption; Unrepairable Error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68444"/>
            <a:ext cx="5727356" cy="18716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70501"/>
            <a:ext cx="7391400" cy="235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4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Change the database to Emergency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Try to get into the database</a:t>
            </a:r>
            <a:endParaRPr lang="en-US" dirty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Log corruption; Unrepairable Error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5" y="792162"/>
            <a:ext cx="5943600" cy="2323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65" y="3649839"/>
            <a:ext cx="5922135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417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286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Change the database to Emergency</a:t>
            </a: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Log corruption; Unrepairable Error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63252"/>
            <a:ext cx="6460425" cy="239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7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0480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Run a DBCC repair ; Error is not fixed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DEMO; Transaction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Log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corruption; Unrepairable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Error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8" y="1019476"/>
            <a:ext cx="8857143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346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4499" y="966927"/>
            <a:ext cx="6934200" cy="591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28600" y="117196"/>
            <a:ext cx="6629400" cy="7921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My custom solution to Error 2570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49325"/>
            <a:ext cx="7162800" cy="58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9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Restore from a 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clean backup.</a:t>
            </a: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Restore corrupted page from a valid 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backup.</a:t>
            </a: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Export data to different 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table/(s)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 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DBCC Repair options/ variation of repair.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 Chkdsk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repair any disk 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problems.</a:t>
            </a: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Contact your hardware vendor(write caching should not be enabled)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Reformat the disk 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drives.</a:t>
            </a:r>
            <a:endParaRPr lang="en-US" sz="24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Reinstall operating system (gets rid of any corrupted .dll or 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.exe </a:t>
            </a:r>
            <a:r>
              <a:rPr lang="en-US" sz="24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program</a:t>
            </a:r>
            <a:r>
              <a:rPr lang="en-US" sz="2400" dirty="0" smtClean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400" dirty="0" smtClean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2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Possible Repair options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061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4499" y="966927"/>
            <a:ext cx="6934200" cy="591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45772" y="125915"/>
            <a:ext cx="6629400" cy="7921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Continued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48917"/>
            <a:ext cx="7162799" cy="590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0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949325"/>
            <a:ext cx="6934200" cy="591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Manual monitoring time consuming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Automated monitoring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SQL Agent alerts –severity 19 and above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Third party monitoring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lvl="1"/>
            <a:endParaRPr lang="en-US" sz="2800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28600" y="140573"/>
            <a:ext cx="6629400" cy="792162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Monitoring for I/O Error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4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4800" y="-6506"/>
            <a:ext cx="6781800" cy="7921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Verify Backups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914400"/>
            <a:ext cx="8610600" cy="5748337"/>
          </a:xfrm>
          <a:noFill/>
          <a:ln>
            <a:noFill/>
          </a:ln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Requires WITH CHECKSUM option when performing backups.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Verifies pages as they are read with checksum calculation-verify that every page is setup correctly(During the backup process).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Checks integrity of backups -Impact if negligible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Allows you to check the integrity of backups using Restore verify only.</a:t>
            </a:r>
          </a:p>
          <a:p>
            <a:pPr marL="0" indent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19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0"/>
            <a:ext cx="6781800" cy="7921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Verify Backups: Example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792163"/>
            <a:ext cx="6324600" cy="5748337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Test 1; Backup database without Checksum option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73" y="1219200"/>
            <a:ext cx="713370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37" y="5437433"/>
            <a:ext cx="7162799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1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9042" y="31952"/>
            <a:ext cx="6781800" cy="7921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Verify Backups: Example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5431" y="824115"/>
            <a:ext cx="6324600" cy="5748337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Test 2; Backup database with the Checksum option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97026"/>
            <a:ext cx="6933028" cy="297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6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0"/>
            <a:ext cx="6781800" cy="7921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Verify Backups: Example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2893" y="792163"/>
            <a:ext cx="6324600" cy="5748337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Test 3; Backup database with Checksum option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With Error(Force Backup to succeed)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00981"/>
            <a:ext cx="7086600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82" y="4920132"/>
            <a:ext cx="711708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8600" y="12700"/>
            <a:ext cx="6781800" cy="792163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Verify Backups: Example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804863"/>
            <a:ext cx="6324600" cy="5748338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Test 4; Backup database with trace flag 3023 (same as using Checksum) (Force </a:t>
            </a:r>
            <a:r>
              <a:rPr lang="en-US" dirty="0" err="1" smtClean="0">
                <a:solidFill>
                  <a:schemeClr val="tx2"/>
                </a:solidFill>
              </a:rPr>
              <a:t>Bkp</a:t>
            </a:r>
            <a:r>
              <a:rPr lang="en-US" dirty="0" smtClean="0">
                <a:solidFill>
                  <a:schemeClr val="tx2"/>
                </a:solidFill>
              </a:rPr>
              <a:t> success)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15" y="1350187"/>
            <a:ext cx="6885710" cy="3438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1853"/>
            <a:ext cx="6887788" cy="14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8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62200" y="12700"/>
            <a:ext cx="6781800" cy="7921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Restoring from Backups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28600" y="804863"/>
            <a:ext cx="6324600" cy="5748337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tx2"/>
                </a:solidFill>
              </a:rPr>
              <a:t>System databases</a:t>
            </a:r>
            <a:endParaRPr lang="en-US" sz="2200" dirty="0">
              <a:solidFill>
                <a:schemeClr val="tx2"/>
              </a:solidFill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Use backup from the same service pack level as SQL Server instance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E.g. RTM backup of master will not restore on SP1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</a:rPr>
              <a:t>Restore model and </a:t>
            </a:r>
            <a:r>
              <a:rPr lang="en-US" sz="2000" dirty="0" err="1" smtClean="0">
                <a:solidFill>
                  <a:schemeClr val="tx2"/>
                </a:solidFill>
              </a:rPr>
              <a:t>msdb</a:t>
            </a:r>
            <a:r>
              <a:rPr lang="en-US" sz="2000" dirty="0" smtClean="0">
                <a:solidFill>
                  <a:schemeClr val="tx2"/>
                </a:solidFill>
              </a:rPr>
              <a:t> same as user databases.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Version restore Enterprise; version of backup containing enterprise only features cant be restored to other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Can be a setback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tx2"/>
                </a:solidFill>
              </a:rPr>
              <a:t>Use DMV sys.dm_db_persisted_sku feature to whether any of your databases are enterprise –only.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endParaRPr lang="en-US" dirty="0" smtClean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50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6708"/>
            <a:ext cx="9144000" cy="60945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2400" y="76200"/>
            <a:ext cx="10515600" cy="7921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Q ?- Email muliokelastephen@yahoo.com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0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SQL Server redundancy technology do not propagate corruption to secondary servers.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Database mirroring, log shipping, replication, availability group.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Send log records not pages.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Hidden </a:t>
            </a:r>
            <a:r>
              <a:rPr lang="en-US" sz="2800" dirty="0" smtClean="0">
                <a:solidFill>
                  <a:schemeClr val="tx2"/>
                </a:solidFill>
              </a:rPr>
              <a:t>corruption; </a:t>
            </a:r>
            <a:r>
              <a:rPr lang="en-US" sz="2800" dirty="0">
                <a:solidFill>
                  <a:schemeClr val="tx2"/>
                </a:solidFill>
              </a:rPr>
              <a:t>propagated because of bad calculation due to corruption.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SAN replications should not propagate corruption</a:t>
            </a:r>
            <a:r>
              <a:rPr lang="en-US" sz="2800" dirty="0" smtClean="0">
                <a:solidFill>
                  <a:schemeClr val="tx2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Corruption propagation</a:t>
            </a:r>
          </a:p>
        </p:txBody>
      </p:sp>
    </p:spTree>
    <p:extLst>
      <p:ext uri="{BB962C8B-B14F-4D97-AF65-F5344CB8AC3E}">
        <p14:creationId xmlns:p14="http://schemas.microsoft.com/office/powerpoint/2010/main" val="130763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>
                <a:solidFill>
                  <a:schemeClr val="tx2"/>
                </a:solidFill>
              </a:rPr>
              <a:t>Know your SLAs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 Recovery Point Objective(RPO)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   Recovery Time Objective(RTO)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Design a recovery strategy to them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Test your Recovery strategy.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lvl="1"/>
            <a:r>
              <a:rPr lang="en-US" dirty="0">
                <a:solidFill>
                  <a:schemeClr val="tx2"/>
                </a:solidFill>
              </a:rPr>
              <a:t>The SLA gives way to Recovery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How often should you take backups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                     How big is your database?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                     How long is the maintenance window?</a:t>
            </a:r>
          </a:p>
          <a:p>
            <a:pPr lvl="1"/>
            <a:endParaRPr lang="en-US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Type of backups included and schedule too meet the need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                     Full backups, differential backups, Log backups,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                     filegroup backups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                     Recovery model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                  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How long will you keep the backups for?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Backup option; with checksum , test verify them.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Preparing for database corruption</a:t>
            </a:r>
          </a:p>
        </p:txBody>
      </p:sp>
    </p:spTree>
    <p:extLst>
      <p:ext uri="{BB962C8B-B14F-4D97-AF65-F5344CB8AC3E}">
        <p14:creationId xmlns:p14="http://schemas.microsoft.com/office/powerpoint/2010/main" val="1859389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6E6E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229600" cy="792162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DBCC CHECKDB SYNTAX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5" y="1066800"/>
            <a:ext cx="8971409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55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936089"/>
            <a:ext cx="8763000" cy="55199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C0C0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DBCC CHECKDB does not examine </a:t>
            </a:r>
            <a:r>
              <a:rPr lang="en-US" u="sng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disabled indexes</a:t>
            </a:r>
            <a:r>
              <a:rPr lang="en-US" dirty="0" smtClean="0">
                <a:solidFill>
                  <a:srgbClr val="0C0C0C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C0C0C"/>
                </a:solidFill>
              </a:rPr>
              <a:t>In versions before </a:t>
            </a:r>
            <a:r>
              <a:rPr lang="en-US" u="sng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SQL Server 2005 SP 2</a:t>
            </a:r>
            <a:r>
              <a:rPr lang="en-US" dirty="0" smtClean="0">
                <a:solidFill>
                  <a:srgbClr val="0C0C0C"/>
                </a:solidFill>
              </a:rPr>
              <a:t>, DBCC </a:t>
            </a:r>
            <a:r>
              <a:rPr lang="en-US" u="sng" dirty="0" smtClean="0">
                <a:solidFill>
                  <a:srgbClr val="0E57C4">
                    <a:lumMod val="60000"/>
                    <a:lumOff val="40000"/>
                  </a:srgbClr>
                </a:solidFill>
              </a:rPr>
              <a:t>cleared the plan cache </a:t>
            </a:r>
            <a:r>
              <a:rPr lang="en-US" dirty="0" smtClean="0">
                <a:solidFill>
                  <a:srgbClr val="0C0C0C"/>
                </a:solidFill>
              </a:rPr>
              <a:t>which would cause recompilations and cause the system to be slow.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DBCC </a:t>
            </a:r>
            <a:r>
              <a:rPr lang="en-US" dirty="0">
                <a:solidFill>
                  <a:schemeClr val="tx2"/>
                </a:solidFill>
              </a:rPr>
              <a:t>CHECKDB obtains database level exclusive lock to prevent changes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r>
              <a:rPr lang="en-US" dirty="0">
                <a:solidFill>
                  <a:schemeClr val="tx2"/>
                </a:solidFill>
              </a:rPr>
              <a:t> (non snapshot 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DBCC waits for 20 seconds or the configured timeout value for a database lock to be released then gives off this error-TABLOCK option (non snapshot 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Exclusive locks are dropped when allocation units checks are completed at the database level-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C0C0C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159913" y="152400"/>
            <a:ext cx="6629400" cy="7921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DBCC CHECKDB() Special considerations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76600"/>
            <a:ext cx="690524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5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resenterMedia.com Animated Theme">
  <a:themeElements>
    <a:clrScheme name="Custom 4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629DD1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resenterMedia.com Static Theme">
  <a:themeElements>
    <a:clrScheme name="Custom 4">
      <a:dk1>
        <a:srgbClr val="E6E6E6"/>
      </a:dk1>
      <a:lt1>
        <a:srgbClr val="E6E6E6"/>
      </a:lt1>
      <a:dk2>
        <a:srgbClr val="0C0C0C"/>
      </a:dk2>
      <a:lt2>
        <a:srgbClr val="0E57C4"/>
      </a:lt2>
      <a:accent1>
        <a:srgbClr val="629DD1"/>
      </a:accent1>
      <a:accent2>
        <a:srgbClr val="297FD5"/>
      </a:accent2>
      <a:accent3>
        <a:srgbClr val="0E57C4"/>
      </a:accent3>
      <a:accent4>
        <a:srgbClr val="4A66AC"/>
      </a:accent4>
      <a:accent5>
        <a:srgbClr val="5AA2AE"/>
      </a:accent5>
      <a:accent6>
        <a:srgbClr val="0E57C4"/>
      </a:accent6>
      <a:hlink>
        <a:srgbClr val="1098D2"/>
      </a:hlink>
      <a:folHlink>
        <a:srgbClr val="062B62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28901</TotalTime>
  <Words>1997</Words>
  <Application>Microsoft Office PowerPoint</Application>
  <PresentationFormat>On-screen Show (4:3)</PresentationFormat>
  <Paragraphs>901</Paragraphs>
  <Slides>58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Franklin Gothic Heavy</vt:lpstr>
      <vt:lpstr>Symbol</vt:lpstr>
      <vt:lpstr>Times New Roman</vt:lpstr>
      <vt:lpstr>PresenterMedia.com Animated Theme</vt:lpstr>
      <vt:lpstr>1_PresenterMedia.com Static Theme</vt:lpstr>
      <vt:lpstr>Database Corruption</vt:lpstr>
      <vt:lpstr>About me </vt:lpstr>
      <vt:lpstr>Database Corruption. Now What?</vt:lpstr>
      <vt:lpstr>Why Database corruption occurs</vt:lpstr>
      <vt:lpstr>Possible Repair options</vt:lpstr>
      <vt:lpstr>Corruption propagation</vt:lpstr>
      <vt:lpstr>Preparing for database corruption</vt:lpstr>
      <vt:lpstr>DBCC CHECKDB SYNTAX</vt:lpstr>
      <vt:lpstr>DBCC CHECKDB() Special considerations</vt:lpstr>
      <vt:lpstr>DBCC CHECKDB() Special considerations</vt:lpstr>
      <vt:lpstr>DBCC CHECKDB() Special considerations</vt:lpstr>
      <vt:lpstr>Running a Repair</vt:lpstr>
      <vt:lpstr>Database corruption; Fatal Error</vt:lpstr>
      <vt:lpstr>Automatic Page Repair; database corruption</vt:lpstr>
      <vt:lpstr>Automatic Page Repair; database corruption</vt:lpstr>
      <vt:lpstr>DBCC CHECKDB() Special considerations</vt:lpstr>
      <vt:lpstr>Resolving Database Corruption using SQL Server Service packs.</vt:lpstr>
      <vt:lpstr>Undocumented DBCC commands</vt:lpstr>
      <vt:lpstr>DEMO; DBCC DBINFO </vt:lpstr>
      <vt:lpstr>DEMO; DBCC DBINFO continued</vt:lpstr>
      <vt:lpstr>Examples of database corruption</vt:lpstr>
      <vt:lpstr>Examples of database corruption continued</vt:lpstr>
      <vt:lpstr>Examples of database corruption continued</vt:lpstr>
      <vt:lpstr>Examples of database corruption continued</vt:lpstr>
      <vt:lpstr> Transaction Log corruption</vt:lpstr>
      <vt:lpstr>DEMO; Transaction Log corruption; with clean shutdown</vt:lpstr>
      <vt:lpstr>DEMO; Transaction Log corruption with clean shutdown continued </vt:lpstr>
      <vt:lpstr>DEMO; Transaction Log corruption</vt:lpstr>
      <vt:lpstr>DEMO; Transaction Log corruption</vt:lpstr>
      <vt:lpstr>DEMO; Transaction Log corruption</vt:lpstr>
      <vt:lpstr>DEMO; Transaction Log corruption</vt:lpstr>
      <vt:lpstr>DEMO; Transaction Log corruption</vt:lpstr>
      <vt:lpstr>DEMO; Transaction Log corruption without a clean shutdown</vt:lpstr>
      <vt:lpstr>DEMO; Transaction Log corruption without a clean shutdown</vt:lpstr>
      <vt:lpstr>DEMO; Transaction Log corruption </vt:lpstr>
      <vt:lpstr>DEMO; Transaction Log corruption</vt:lpstr>
      <vt:lpstr>DEMO; Transaction Log corruption</vt:lpstr>
      <vt:lpstr>DEMO; Transaction Log corruption</vt:lpstr>
      <vt:lpstr>DEMO; Transaction Log corruption</vt:lpstr>
      <vt:lpstr>DEMO; Transaction Log corruption</vt:lpstr>
      <vt:lpstr>DEMO; Transaction Log corruption</vt:lpstr>
      <vt:lpstr>DEMO; Transaction Log corruption; Unrepairable Error</vt:lpstr>
      <vt:lpstr>DEMO; Transaction Log corruption; Unrepairable Error</vt:lpstr>
      <vt:lpstr>DEMO; Transaction Log corruption; Unrepairable Error</vt:lpstr>
      <vt:lpstr>DEMO; Transaction Log corruption; Unrepairable Error</vt:lpstr>
      <vt:lpstr>DEMO; Transaction Log corruption; Unrepairable Error</vt:lpstr>
      <vt:lpstr>DEMO; Transaction Log corruption; Unrepairable Error</vt:lpstr>
      <vt:lpstr>DEMO; Transaction Log corruption; Unrepairable Error</vt:lpstr>
      <vt:lpstr>My custom solution to Error 2570</vt:lpstr>
      <vt:lpstr>Continued</vt:lpstr>
      <vt:lpstr>Monitoring for I/O Error</vt:lpstr>
      <vt:lpstr>Verify Backups</vt:lpstr>
      <vt:lpstr>Verify Backups: Example</vt:lpstr>
      <vt:lpstr>Verify Backups: Example</vt:lpstr>
      <vt:lpstr>Verify Backups: Example</vt:lpstr>
      <vt:lpstr>Verify Backups: Example</vt:lpstr>
      <vt:lpstr>Restoring from Backups</vt:lpstr>
      <vt:lpstr>Q ?- Email muliokelastephen@yahoo.com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Earth</dc:title>
  <dc:creator>PresenterMedia.com</dc:creator>
  <cp:lastModifiedBy>Jason Howell (AZURE)</cp:lastModifiedBy>
  <cp:revision>349</cp:revision>
  <cp:lastPrinted>2015-10-17T12:12:21Z</cp:lastPrinted>
  <dcterms:created xsi:type="dcterms:W3CDTF">2010-11-24T18:19:10Z</dcterms:created>
  <dcterms:modified xsi:type="dcterms:W3CDTF">2016-01-21T01:38:32Z</dcterms:modified>
</cp:coreProperties>
</file>